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92" r:id="rId3"/>
    <p:sldId id="257" r:id="rId4"/>
    <p:sldId id="258" r:id="rId5"/>
    <p:sldId id="259" r:id="rId6"/>
    <p:sldId id="260" r:id="rId7"/>
    <p:sldId id="261" r:id="rId8"/>
    <p:sldId id="295" r:id="rId9"/>
    <p:sldId id="294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3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270" r:id="rId55"/>
    <p:sldId id="271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82" d="100"/>
          <a:sy n="82" d="100"/>
        </p:scale>
        <p:origin x="-826" y="-96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2DF3B-FF87-4948-BD7D-B2AE664A7963}" type="datetimeFigureOut">
              <a:rPr lang="en-US" smtClean="0"/>
              <a:pPr/>
              <a:t>5/15/2019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97E2F-D3BF-48E0-B399-48127E871F6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7460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97E2F-D3BF-48E0-B399-48127E871F6D}" type="slidenum">
              <a:rPr lang="en-IN" smtClean="0"/>
              <a:pPr/>
              <a:t>1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B4446-7049-4B95-96E7-0EA1E08DEBF7}" type="datetimeFigureOut">
              <a:rPr lang="en-US" smtClean="0"/>
              <a:pPr/>
              <a:t>5/15/2019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3DD7-C868-4946-AAE0-A2969CE30F9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B4446-7049-4B95-96E7-0EA1E08DEBF7}" type="datetimeFigureOut">
              <a:rPr lang="en-US" smtClean="0"/>
              <a:pPr/>
              <a:t>5/15/2019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3DD7-C868-4946-AAE0-A2969CE30F9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B4446-7049-4B95-96E7-0EA1E08DEBF7}" type="datetimeFigureOut">
              <a:rPr lang="en-US" smtClean="0"/>
              <a:pPr/>
              <a:t>5/15/2019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3DD7-C868-4946-AAE0-A2969CE30F9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B4446-7049-4B95-96E7-0EA1E08DEBF7}" type="datetimeFigureOut">
              <a:rPr lang="en-US" smtClean="0"/>
              <a:pPr/>
              <a:t>5/15/2019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3DD7-C868-4946-AAE0-A2969CE30F9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B4446-7049-4B95-96E7-0EA1E08DEBF7}" type="datetimeFigureOut">
              <a:rPr lang="en-US" smtClean="0"/>
              <a:pPr/>
              <a:t>5/15/2019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3DD7-C868-4946-AAE0-A2969CE30F9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B4446-7049-4B95-96E7-0EA1E08DEBF7}" type="datetimeFigureOut">
              <a:rPr lang="en-US" smtClean="0"/>
              <a:pPr/>
              <a:t>5/15/2019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3DD7-C868-4946-AAE0-A2969CE30F9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B4446-7049-4B95-96E7-0EA1E08DEBF7}" type="datetimeFigureOut">
              <a:rPr lang="en-US" smtClean="0"/>
              <a:pPr/>
              <a:t>5/15/2019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3DD7-C868-4946-AAE0-A2969CE30F9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B4446-7049-4B95-96E7-0EA1E08DEBF7}" type="datetimeFigureOut">
              <a:rPr lang="en-US" smtClean="0"/>
              <a:pPr/>
              <a:t>5/15/2019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3DD7-C868-4946-AAE0-A2969CE30F9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B4446-7049-4B95-96E7-0EA1E08DEBF7}" type="datetimeFigureOut">
              <a:rPr lang="en-US" smtClean="0"/>
              <a:pPr/>
              <a:t>5/15/2019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3DD7-C868-4946-AAE0-A2969CE30F9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B4446-7049-4B95-96E7-0EA1E08DEBF7}" type="datetimeFigureOut">
              <a:rPr lang="en-US" smtClean="0"/>
              <a:pPr/>
              <a:t>5/15/2019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3DD7-C868-4946-AAE0-A2969CE30F9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B4446-7049-4B95-96E7-0EA1E08DEBF7}" type="datetimeFigureOut">
              <a:rPr lang="en-US" smtClean="0"/>
              <a:pPr/>
              <a:t>5/15/2019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3DD7-C868-4946-AAE0-A2969CE30F9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4446-7049-4B95-96E7-0EA1E08DEBF7}" type="datetimeFigureOut">
              <a:rPr lang="en-US" smtClean="0"/>
              <a:pPr/>
              <a:t>5/15/2019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83DD7-C868-4946-AAE0-A2969CE30F92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20.xml"/><Relationship Id="rId18" Type="http://schemas.openxmlformats.org/officeDocument/2006/relationships/slide" Target="slide30.xml"/><Relationship Id="rId26" Type="http://schemas.openxmlformats.org/officeDocument/2006/relationships/slide" Target="slide47.xml"/><Relationship Id="rId3" Type="http://schemas.openxmlformats.org/officeDocument/2006/relationships/slide" Target="slide3.xml"/><Relationship Id="rId21" Type="http://schemas.openxmlformats.org/officeDocument/2006/relationships/slide" Target="slide36.xml"/><Relationship Id="rId7" Type="http://schemas.openxmlformats.org/officeDocument/2006/relationships/slide" Target="slide7.xml"/><Relationship Id="rId12" Type="http://schemas.openxmlformats.org/officeDocument/2006/relationships/slide" Target="slide18.xml"/><Relationship Id="rId17" Type="http://schemas.openxmlformats.org/officeDocument/2006/relationships/slide" Target="slide28.xml"/><Relationship Id="rId25" Type="http://schemas.openxmlformats.org/officeDocument/2006/relationships/slide" Target="slide45.xml"/><Relationship Id="rId2" Type="http://schemas.openxmlformats.org/officeDocument/2006/relationships/image" Target="../media/image2.jpeg"/><Relationship Id="rId16" Type="http://schemas.openxmlformats.org/officeDocument/2006/relationships/slide" Target="slide26.xml"/><Relationship Id="rId20" Type="http://schemas.openxmlformats.org/officeDocument/2006/relationships/slide" Target="slide34.xml"/><Relationship Id="rId29" Type="http://schemas.openxmlformats.org/officeDocument/2006/relationships/slide" Target="slide5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6.xml"/><Relationship Id="rId24" Type="http://schemas.openxmlformats.org/officeDocument/2006/relationships/slide" Target="slide43.xml"/><Relationship Id="rId5" Type="http://schemas.openxmlformats.org/officeDocument/2006/relationships/slide" Target="slide5.xml"/><Relationship Id="rId15" Type="http://schemas.openxmlformats.org/officeDocument/2006/relationships/slide" Target="slide24.xml"/><Relationship Id="rId23" Type="http://schemas.openxmlformats.org/officeDocument/2006/relationships/slide" Target="slide41.xml"/><Relationship Id="rId28" Type="http://schemas.openxmlformats.org/officeDocument/2006/relationships/slide" Target="slide52.xml"/><Relationship Id="rId10" Type="http://schemas.openxmlformats.org/officeDocument/2006/relationships/slide" Target="slide14.xml"/><Relationship Id="rId19" Type="http://schemas.openxmlformats.org/officeDocument/2006/relationships/slide" Target="slide32.xml"/><Relationship Id="rId4" Type="http://schemas.openxmlformats.org/officeDocument/2006/relationships/slide" Target="slide4.xml"/><Relationship Id="rId9" Type="http://schemas.openxmlformats.org/officeDocument/2006/relationships/slide" Target="slide12.xml"/><Relationship Id="rId14" Type="http://schemas.openxmlformats.org/officeDocument/2006/relationships/slide" Target="slide22.xml"/><Relationship Id="rId22" Type="http://schemas.openxmlformats.org/officeDocument/2006/relationships/slide" Target="slide38.xml"/><Relationship Id="rId27" Type="http://schemas.openxmlformats.org/officeDocument/2006/relationships/slide" Target="slide49.xml"/><Relationship Id="rId30" Type="http://schemas.openxmlformats.org/officeDocument/2006/relationships/slide" Target="slide5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6" y="504444"/>
            <a:ext cx="8278368" cy="5849112"/>
          </a:xfrm>
          <a:prstGeom prst="rect">
            <a:avLst/>
          </a:prstGeom>
        </p:spPr>
      </p:pic>
      <p:cxnSp>
        <p:nvCxnSpPr>
          <p:cNvPr id="4" name="Straight Arrow Connector 3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15" y="502920"/>
            <a:ext cx="8274570" cy="5852160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36" y="502920"/>
            <a:ext cx="8265729" cy="5852160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74" y="502920"/>
            <a:ext cx="8271053" cy="5852160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56" y="502920"/>
            <a:ext cx="8277488" cy="5852160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31" y="502920"/>
            <a:ext cx="8278739" cy="5852160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04" y="502920"/>
            <a:ext cx="8320192" cy="5852160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60" y="502920"/>
            <a:ext cx="8278081" cy="5852160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uretic final lbl\omedop-front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34683" y="502920"/>
            <a:ext cx="8274634" cy="58521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73" y="502920"/>
            <a:ext cx="8273054" cy="5852160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83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58559" cy="60482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1560" y="497763"/>
            <a:ext cx="2540414" cy="5393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3" action="ppaction://hlinksldjump"/>
              </a:rPr>
              <a:t>COMPANY OVERVIEW</a:t>
            </a:r>
            <a:endParaRPr lang="en-US" sz="13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COMPANY PHILOSOPHY</a:t>
            </a:r>
            <a:endParaRPr lang="en-US" sz="13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VISION</a:t>
            </a:r>
            <a:endParaRPr lang="en-US" sz="13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CORE VALUES</a:t>
            </a:r>
            <a:endParaRPr lang="en-US" sz="13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OUR PRODUCTS </a:t>
            </a:r>
            <a:endParaRPr lang="en-US" sz="13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MONTECART</a:t>
            </a:r>
            <a:endParaRPr lang="en-US" sz="13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CEFUTIC</a:t>
            </a:r>
            <a:endParaRPr lang="en-US" sz="13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CURITHRO</a:t>
            </a:r>
            <a:endParaRPr lang="en-US" sz="13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CUROXIT</a:t>
            </a:r>
            <a:endParaRPr lang="en-US" sz="13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OMEDOP</a:t>
            </a:r>
            <a:endParaRPr lang="en-US" sz="13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ZOLOTIC-O</a:t>
            </a:r>
            <a:endParaRPr lang="en-US" sz="13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14" action="ppaction://hlinksldjump"/>
              </a:rPr>
              <a:t>PAZITOP</a:t>
            </a:r>
            <a:endParaRPr lang="en-US" sz="13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lnSpc>
                <a:spcPct val="250000"/>
              </a:lnSpc>
              <a:buFont typeface="+mj-lt"/>
              <a:buAutoNum type="arabicPeriod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PAZITOP I.V</a:t>
            </a:r>
            <a:endParaRPr lang="en-US" sz="13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379555"/>
            <a:ext cx="2665866" cy="5506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201168">
              <a:lnSpc>
                <a:spcPct val="250000"/>
              </a:lnSpc>
              <a:buFont typeface="+mj-lt"/>
              <a:buAutoNum type="arabicPeriod" startAt="14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CILACURE</a:t>
            </a:r>
            <a:endParaRPr lang="en-US" sz="13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182880" indent="-201168">
              <a:lnSpc>
                <a:spcPct val="250000"/>
              </a:lnSpc>
              <a:buFont typeface="+mj-lt"/>
              <a:buAutoNum type="arabicPeriod" startAt="14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MEROXIT</a:t>
            </a:r>
            <a:endParaRPr lang="en-US" sz="13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182880" indent="-201168">
              <a:lnSpc>
                <a:spcPct val="250000"/>
              </a:lnSpc>
              <a:buFont typeface="+mj-lt"/>
              <a:buAutoNum type="arabicPeriod" startAt="14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18" action="ppaction://hlinksldjump"/>
              </a:rPr>
              <a:t>PIRAXIT</a:t>
            </a:r>
            <a:endParaRPr lang="en-US" sz="13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182880" indent="-201168">
              <a:lnSpc>
                <a:spcPct val="250000"/>
              </a:lnSpc>
              <a:buFont typeface="+mj-lt"/>
              <a:buAutoNum type="arabicPeriod" startAt="14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19" action="ppaction://hlinksldjump"/>
              </a:rPr>
              <a:t>CUROGRIP</a:t>
            </a:r>
            <a:endParaRPr lang="en-US" sz="13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182880" indent="-201168">
              <a:lnSpc>
                <a:spcPct val="250000"/>
              </a:lnSpc>
              <a:buFont typeface="+mj-lt"/>
              <a:buAutoNum type="arabicPeriod" startAt="14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20" action="ppaction://hlinksldjump"/>
              </a:rPr>
              <a:t>VITAWORK</a:t>
            </a:r>
            <a:endParaRPr lang="en-US" sz="13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182880" indent="-201168">
              <a:lnSpc>
                <a:spcPct val="250000"/>
              </a:lnSpc>
              <a:buFont typeface="+mj-lt"/>
              <a:buAutoNum type="arabicPeriod" startAt="14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21" action="ppaction://hlinksldjump"/>
              </a:rPr>
              <a:t>BACTORIC FORTE</a:t>
            </a:r>
            <a:endParaRPr lang="en-US" sz="13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182880" indent="-201168">
              <a:lnSpc>
                <a:spcPct val="250000"/>
              </a:lnSpc>
              <a:buFont typeface="+mj-lt"/>
              <a:buAutoNum type="arabicPeriod" startAt="14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22" action="ppaction://hlinksldjump"/>
              </a:rPr>
              <a:t>CUROXIT</a:t>
            </a: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22" action="ppaction://hlinksldjump"/>
              </a:rPr>
              <a:t>SOFTGEL</a:t>
            </a:r>
            <a:endParaRPr lang="en-US" sz="13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182880" indent="-201168">
              <a:lnSpc>
                <a:spcPct val="250000"/>
              </a:lnSpc>
              <a:buFont typeface="+mj-lt"/>
              <a:buAutoNum type="arabicPeriod" startAt="14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23" action="ppaction://hlinksldjump"/>
              </a:rPr>
              <a:t>DEFTOID</a:t>
            </a:r>
            <a:endParaRPr lang="en-US" sz="13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182880" indent="-201168">
              <a:lnSpc>
                <a:spcPct val="250000"/>
              </a:lnSpc>
              <a:buFont typeface="+mj-lt"/>
              <a:buAutoNum type="arabicPeriod" startAt="14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24" action="ppaction://hlinksldjump"/>
              </a:rPr>
              <a:t>MEROWORK</a:t>
            </a:r>
            <a:endParaRPr lang="en-US" sz="13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182880" indent="-201168">
              <a:lnSpc>
                <a:spcPct val="250000"/>
              </a:lnSpc>
              <a:buFont typeface="+mj-lt"/>
              <a:buAutoNum type="arabicPeriod" startAt="14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25" action="ppaction://hlinksldjump"/>
              </a:rPr>
              <a:t>MONTECART-F</a:t>
            </a:r>
            <a:endParaRPr lang="en-US" sz="13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182880" indent="-201168">
              <a:lnSpc>
                <a:spcPct val="250000"/>
              </a:lnSpc>
              <a:buFont typeface="+mj-lt"/>
              <a:buAutoNum type="arabicPeriod" startAt="14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26" action="ppaction://hlinksldjump"/>
              </a:rPr>
              <a:t>PRORETIC</a:t>
            </a:r>
            <a:endParaRPr lang="en-US" sz="13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0" y="379555"/>
            <a:ext cx="2016224" cy="2005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4612" indent="-342900">
              <a:lnSpc>
                <a:spcPct val="250000"/>
              </a:lnSpc>
              <a:buFont typeface="+mj-lt"/>
              <a:buAutoNum type="arabicPeriod" startAt="25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27" action="ppaction://hlinksldjump"/>
              </a:rPr>
              <a:t>STAFGRIP</a:t>
            </a:r>
            <a:endParaRPr lang="en-US" sz="13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324612" indent="-342900">
              <a:lnSpc>
                <a:spcPct val="250000"/>
              </a:lnSpc>
              <a:buFont typeface="+mj-lt"/>
              <a:buAutoNum type="arabicPeriod" startAt="25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28" action="ppaction://hlinksldjump"/>
              </a:rPr>
              <a:t>TIGISTAPH</a:t>
            </a:r>
            <a:endParaRPr lang="en-US" sz="13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324612" indent="-342900">
              <a:lnSpc>
                <a:spcPct val="250000"/>
              </a:lnSpc>
              <a:buFont typeface="+mj-lt"/>
              <a:buAutoNum type="arabicPeriod" startAt="25"/>
            </a:pP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29" action="ppaction://hlinksldjump"/>
              </a:rPr>
              <a:t>BUSINESS</a:t>
            </a:r>
            <a:endParaRPr lang="en-US" sz="13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324612" indent="-342900">
              <a:lnSpc>
                <a:spcPct val="250000"/>
              </a:lnSpc>
              <a:buFont typeface="+mj-lt"/>
              <a:buAutoNum type="arabicPeriod" startAt="25"/>
            </a:pPr>
            <a:r>
              <a:rPr lang="en-US" sz="13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30" action="ppaction://hlinksldjump"/>
              </a:rPr>
              <a:t>C</a:t>
            </a:r>
            <a:r>
              <a:rPr lang="en-US" sz="13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hlinkClick r:id="rId30" action="ppaction://hlinksldjump"/>
              </a:rPr>
              <a:t>ONTACT</a:t>
            </a:r>
            <a:endParaRPr lang="en-US" sz="13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1028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reative  concept\Desktop\curetic final lbl\zolotic-fro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83" y="529168"/>
            <a:ext cx="8274634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55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73" y="502920"/>
            <a:ext cx="8273054" cy="5852160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03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3" y="502920"/>
            <a:ext cx="8274634" cy="5852160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007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3" y="502920"/>
            <a:ext cx="8274634" cy="5852160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00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73" y="502920"/>
            <a:ext cx="8273054" cy="5852160"/>
          </a:xfrm>
          <a:prstGeom prst="rect">
            <a:avLst/>
          </a:prstGeom>
        </p:spPr>
      </p:pic>
      <p:cxnSp>
        <p:nvCxnSpPr>
          <p:cNvPr id="4" name="Straight Arrow Connector 3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55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2" y="502920"/>
            <a:ext cx="8283057" cy="5852160"/>
          </a:xfrm>
          <a:prstGeom prst="rect">
            <a:avLst/>
          </a:prstGeom>
        </p:spPr>
      </p:pic>
      <p:cxnSp>
        <p:nvCxnSpPr>
          <p:cNvPr id="4" name="Straight Arrow Connector 3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89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3" y="502920"/>
            <a:ext cx="8274634" cy="5852160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73" y="502920"/>
            <a:ext cx="8273054" cy="5852160"/>
          </a:xfrm>
          <a:prstGeom prst="rect">
            <a:avLst/>
          </a:prstGeom>
        </p:spPr>
      </p:pic>
      <p:cxnSp>
        <p:nvCxnSpPr>
          <p:cNvPr id="4" name="Straight Arrow Connector 3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51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3" y="502920"/>
            <a:ext cx="8274634" cy="5852160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5334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7" y="502920"/>
            <a:ext cx="8281107" cy="5852160"/>
          </a:xfrm>
          <a:prstGeom prst="rect">
            <a:avLst/>
          </a:prstGeom>
        </p:spPr>
      </p:pic>
      <p:cxnSp>
        <p:nvCxnSpPr>
          <p:cNvPr id="4" name="Straight Arrow Connector 3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808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65"/>
            <a:ext cx="9144000" cy="6856477"/>
          </a:xfrm>
          <a:prstGeom prst="rect">
            <a:avLst/>
          </a:prstGeom>
        </p:spPr>
      </p:pic>
      <p:cxnSp>
        <p:nvCxnSpPr>
          <p:cNvPr id="7" name="Straight Arrow Connector 6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hlinkClick r:id="rId3" action="ppaction://hlinksldjump"/>
              </a:rPr>
              <a:t>Index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3" y="502920"/>
            <a:ext cx="8274634" cy="5852160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332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17" y="502920"/>
            <a:ext cx="8266967" cy="5852160"/>
          </a:xfrm>
          <a:prstGeom prst="rect">
            <a:avLst/>
          </a:prstGeom>
        </p:spPr>
      </p:pic>
      <p:cxnSp>
        <p:nvCxnSpPr>
          <p:cNvPr id="4" name="Straight Arrow Connector 3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635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3" y="502920"/>
            <a:ext cx="8274634" cy="5852160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55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7" y="502920"/>
            <a:ext cx="8281107" cy="5852160"/>
          </a:xfrm>
          <a:prstGeom prst="rect">
            <a:avLst/>
          </a:prstGeom>
        </p:spPr>
      </p:pic>
      <p:cxnSp>
        <p:nvCxnSpPr>
          <p:cNvPr id="4" name="Straight Arrow Connector 3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89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3" y="502920"/>
            <a:ext cx="8274634" cy="5852160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44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3" y="502920"/>
            <a:ext cx="8274634" cy="5852160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688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hlinkClick r:id="rId2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2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68" y="502920"/>
            <a:ext cx="8262265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93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hlinkClick r:id="rId2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2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86" y="502920"/>
            <a:ext cx="8273629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026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4" y="404664"/>
            <a:ext cx="8620676" cy="6120680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319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hlinkClick r:id="rId2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2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52" y="332656"/>
            <a:ext cx="872209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97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7" y="178308"/>
            <a:ext cx="8811768" cy="6501384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hlinkClick r:id="rId2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2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52" y="260648"/>
            <a:ext cx="872209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690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24" y="404664"/>
            <a:ext cx="8571656" cy="6085876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0964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19" y="404664"/>
            <a:ext cx="8519257" cy="6048672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08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496944" cy="6032830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0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61" y="391704"/>
            <a:ext cx="8537511" cy="6061632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1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4" y="332656"/>
            <a:ext cx="8620676" cy="6120680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2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52" y="260648"/>
            <a:ext cx="8722096" cy="6192688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42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7" y="319693"/>
            <a:ext cx="8638933" cy="6133643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24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72" y="361459"/>
            <a:ext cx="8580108" cy="6091877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4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hlinkClick r:id="rId2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2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52" y="332656"/>
            <a:ext cx="872209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53" y="142900"/>
            <a:ext cx="8249603" cy="6583680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hlinkClick r:id="rId2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2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2209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6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72" y="404664"/>
            <a:ext cx="8519256" cy="6048672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72" y="404664"/>
            <a:ext cx="8519256" cy="6048672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05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4" y="404664"/>
            <a:ext cx="8620676" cy="6120680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"/>
            <a:ext cx="9144000" cy="6856477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2" y="0"/>
            <a:ext cx="9073476" cy="6858000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9415" y="6480988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69063" y="6268670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2" y="178308"/>
            <a:ext cx="8753856" cy="6501384"/>
          </a:xfrm>
          <a:prstGeom prst="rect">
            <a:avLst/>
          </a:prstGeom>
        </p:spPr>
      </p:pic>
      <p:cxnSp>
        <p:nvCxnSpPr>
          <p:cNvPr id="3" name="Straight Arrow Connector 2">
            <a:hlinkClick r:id="rId3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hlinkClick r:id="rId2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2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2562"/>
            <a:ext cx="8424936" cy="624532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hlinkClick r:id="rId2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2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11" y="240364"/>
            <a:ext cx="8852085" cy="628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3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hlinkClick r:id="rId2" action="ppaction://hlinksldjump"/>
          </p:cNvPr>
          <p:cNvCxnSpPr/>
          <p:nvPr/>
        </p:nvCxnSpPr>
        <p:spPr>
          <a:xfrm flipH="1">
            <a:off x="7380312" y="663800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19046" y="6453336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2" action="ppaction://hlinksldjump"/>
              </a:rPr>
              <a:t>Index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823515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9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b="1" dirty="0" smtClean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hlinkClick xmlns:r="http://schemas.openxmlformats.org/officeDocument/2006/relationships" r:id="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89</Words>
  <Application>Microsoft Office PowerPoint</Application>
  <PresentationFormat>On-screen Show (4:3)</PresentationFormat>
  <Paragraphs>82</Paragraphs>
  <Slides>55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creative  concept</cp:lastModifiedBy>
  <cp:revision>99</cp:revision>
  <dcterms:created xsi:type="dcterms:W3CDTF">2017-03-22T18:01:53Z</dcterms:created>
  <dcterms:modified xsi:type="dcterms:W3CDTF">2019-05-15T06:21:35Z</dcterms:modified>
</cp:coreProperties>
</file>